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329" r:id="rId2"/>
    <p:sldId id="412" r:id="rId3"/>
    <p:sldId id="413" r:id="rId4"/>
    <p:sldId id="414" r:id="rId5"/>
    <p:sldId id="415" r:id="rId6"/>
    <p:sldId id="416" r:id="rId7"/>
    <p:sldId id="417" r:id="rId8"/>
    <p:sldId id="425" r:id="rId9"/>
    <p:sldId id="426" r:id="rId10"/>
    <p:sldId id="418" r:id="rId11"/>
    <p:sldId id="419" r:id="rId12"/>
    <p:sldId id="420" r:id="rId13"/>
    <p:sldId id="427" r:id="rId14"/>
    <p:sldId id="428" r:id="rId15"/>
    <p:sldId id="429" r:id="rId16"/>
    <p:sldId id="421" r:id="rId17"/>
    <p:sldId id="430" r:id="rId18"/>
    <p:sldId id="434" r:id="rId19"/>
    <p:sldId id="435" r:id="rId20"/>
    <p:sldId id="436" r:id="rId21"/>
    <p:sldId id="342" r:id="rId22"/>
    <p:sldId id="406" r:id="rId23"/>
    <p:sldId id="407" r:id="rId24"/>
    <p:sldId id="408" r:id="rId25"/>
    <p:sldId id="409" r:id="rId26"/>
    <p:sldId id="410" r:id="rId27"/>
    <p:sldId id="330" r:id="rId28"/>
  </p:sldIdLst>
  <p:sldSz cx="12192000" cy="6858000"/>
  <p:notesSz cx="7104063" cy="10234613"/>
  <p:custDataLst>
    <p:tags r:id="rId3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8516" autoAdjust="0"/>
  </p:normalViewPr>
  <p:slideViewPr>
    <p:cSldViewPr snapToGrid="0">
      <p:cViewPr varScale="1">
        <p:scale>
          <a:sx n="112" d="100"/>
          <a:sy n="112" d="100"/>
        </p:scale>
        <p:origin x="-45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5A14BE4D-C5C7-4BC9-AF27-75D7FE717F91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263"/>
            <a:ext cx="3078163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0263"/>
            <a:ext cx="3078162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ct val="0"/>
              </a:spcBef>
              <a:spcAft>
                <a:spcPct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5852FBA-1445-4A53-AC13-83FEC019C33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E46DE5-277E-4CC0-8949-1E1F4E02A5E4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3A0C25-85E0-4683-AE87-69396CE254F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F17CB-01CF-4525-949C-94F8A4DFDB6F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BDCE2-BC93-4CEA-AF96-B98E0D579D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6B10F-B21F-46BA-A72D-49B3DAB72AD8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5B6C6B-A267-49F3-8F63-F72B77A968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3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219ACF-FD29-49AC-94F4-1A9396D5D93B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E547BB-5AAB-4321-A354-6D1131D7F5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A8B654-833E-479E-8B2B-D050CD6E648A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F7F5F-A156-43A4-86BD-A345138EE7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A53B83-8100-4620-BF55-63A26F562A99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D3C94-70D6-4D73-B08C-65B444B872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1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1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346D87-E0E5-4624-B49E-CED87EC41A9C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EBEB9-DF97-4DC5-94CD-73CB7A4CF0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D7A465-32DD-4150-8151-CC8CC30BE29B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DFD80-C306-43A6-816E-E1CB138893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7C1062-F7BF-4858-818F-F31B5974BBC9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A7970C-63DF-4DAB-B52D-3623A9ED29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D27DD-6538-481E-AA08-2B9E50605CF5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B5FFE8-95CA-4569-8B0D-D8D9C4CBA4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664228-C80D-47AE-8AFA-B7A7F594BB28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E56A80-329F-46C6-881D-BD8EB3B50B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209FD5A-B888-4E9B-B748-127F3C6225B8}" type="datetimeFigureOut">
              <a:rPr lang="zh-CN" altLang="en-US"/>
              <a:pPr>
                <a:defRPr/>
              </a:pPr>
              <a:t>2021/3/16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95DDBFB-74C0-413A-B0D5-71053CAE4C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Tm="3000">
    <p:random/>
  </p:transition>
  <p:txStyles>
    <p:titleStyle>
      <a:lvl1pPr algn="ctr" defTabSz="1219200" rtl="0" eaLnBrk="0" fontAlgn="base" hangingPunct="0">
        <a:spcBef>
          <a:spcPct val="0"/>
        </a:spcBef>
        <a:spcAft>
          <a:spcPct val="0"/>
        </a:spcAft>
        <a:defRPr sz="58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9200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defTabSz="1219200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defTabSz="1219200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defTabSz="1219200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defTabSz="1219200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defTabSz="1219200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defTabSz="1219200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defTabSz="1219200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defTabSz="1219200" rtl="0" eaLnBrk="0" fontAlgn="base" hangingPunct="0">
        <a:spcBef>
          <a:spcPts val="125"/>
        </a:spcBef>
        <a:spcAft>
          <a:spcPct val="0"/>
        </a:spcAft>
        <a:buFont typeface="Arial" panose="020B0604020202020204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0" fontAlgn="base" hangingPunct="0">
        <a:spcBef>
          <a:spcPts val="125"/>
        </a:spcBef>
        <a:spcAft>
          <a:spcPct val="0"/>
        </a:spcAft>
        <a:buFont typeface="Arial" panose="020B0604020202020204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0" fontAlgn="base" hangingPunct="0">
        <a:spcBef>
          <a:spcPts val="125"/>
        </a:spcBef>
        <a:spcAft>
          <a:spcPct val="0"/>
        </a:spcAft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0" fontAlgn="base" hangingPunct="0">
        <a:spcBef>
          <a:spcPts val="125"/>
        </a:spcBef>
        <a:spcAft>
          <a:spcPct val="0"/>
        </a:spcAft>
        <a:buFont typeface="Arial" panose="020B0604020202020204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0" fontAlgn="base" hangingPunct="0">
        <a:spcBef>
          <a:spcPts val="125"/>
        </a:spcBef>
        <a:spcAft>
          <a:spcPct val="0"/>
        </a:spcAft>
        <a:buFont typeface="Arial" panose="020B0604020202020204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p.weixin.qq.com/s/H4v67W4-HrRQjT27wmUIL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haokan.baidu.com/v?vid=4543136142544805492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文本框 3"/>
          <p:cNvSpPr txBox="1">
            <a:spLocks noChangeArrowheads="1"/>
          </p:cNvSpPr>
          <p:nvPr/>
        </p:nvSpPr>
        <p:spPr bwMode="auto">
          <a:xfrm>
            <a:off x="8534400" y="193675"/>
            <a:ext cx="3276600" cy="17399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b="1">
                <a:solidFill>
                  <a:schemeClr val="accent1"/>
                </a:solidFill>
              </a:rPr>
              <a:t>人教版</a:t>
            </a:r>
          </a:p>
          <a:p>
            <a:pPr algn="ctr"/>
            <a:r>
              <a:rPr lang="zh-CN" altLang="en-US" b="1">
                <a:solidFill>
                  <a:schemeClr val="accent1"/>
                </a:solidFill>
              </a:rPr>
              <a:t>高中思想政治</a:t>
            </a:r>
          </a:p>
          <a:p>
            <a:pPr algn="ctr"/>
            <a:r>
              <a:rPr lang="zh-CN" altLang="en-US" b="1">
                <a:solidFill>
                  <a:schemeClr val="accent1"/>
                </a:solidFill>
              </a:rPr>
              <a:t>必</a:t>
            </a:r>
            <a:r>
              <a:rPr lang="zh-CN" altLang="en-US" b="1" smtClean="0">
                <a:solidFill>
                  <a:schemeClr val="accent1"/>
                </a:solidFill>
              </a:rPr>
              <a:t>修</a:t>
            </a:r>
            <a:r>
              <a:rPr lang="en-US" altLang="zh-CN" b="1" smtClean="0">
                <a:solidFill>
                  <a:schemeClr val="accent1"/>
                </a:solidFill>
              </a:rPr>
              <a:t>3</a:t>
            </a:r>
            <a:endParaRPr lang="en-US" altLang="zh-CN" b="1">
              <a:solidFill>
                <a:schemeClr val="accent1"/>
              </a:solidFill>
            </a:endParaRP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政治与法治</a:t>
            </a:r>
            <a:endParaRPr lang="zh-CN" altLang="en-US" b="1">
              <a:solidFill>
                <a:schemeClr val="accent1"/>
              </a:solidFill>
            </a:endParaRP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第一课 </a:t>
            </a:r>
            <a:endParaRPr lang="zh-CN" altLang="en-US" b="1">
              <a:solidFill>
                <a:schemeClr val="accent1"/>
              </a:solidFill>
            </a:endParaRPr>
          </a:p>
          <a:p>
            <a:pPr algn="ctr"/>
            <a:r>
              <a:rPr lang="zh-CN" altLang="zh-CN" b="1" smtClean="0">
                <a:solidFill>
                  <a:schemeClr val="accent1"/>
                </a:solidFill>
              </a:rPr>
              <a:t>历史和人民的选择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363" name="文本框 4"/>
          <p:cNvSpPr txBox="1">
            <a:spLocks noChangeArrowheads="1"/>
          </p:cNvSpPr>
          <p:nvPr/>
        </p:nvSpPr>
        <p:spPr bwMode="auto">
          <a:xfrm>
            <a:off x="204788" y="3267075"/>
            <a:ext cx="11987212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folHlink"/>
                </a:solidFill>
              </a:rPr>
              <a:t>   </a:t>
            </a:r>
            <a:r>
              <a:rPr lang="zh-CN" altLang="en-US" sz="4400" b="1" dirty="0" smtClean="0">
                <a:solidFill>
                  <a:srgbClr val="C00000"/>
                </a:solidFill>
              </a:rPr>
              <a:t>第</a:t>
            </a:r>
            <a:r>
              <a:rPr lang="zh-CN" altLang="en-US" sz="4400" b="1" dirty="0">
                <a:solidFill>
                  <a:srgbClr val="C00000"/>
                </a:solidFill>
              </a:rPr>
              <a:t>一</a:t>
            </a:r>
            <a:r>
              <a:rPr lang="zh-CN" altLang="en-US" sz="4400" b="1" dirty="0" smtClean="0">
                <a:solidFill>
                  <a:srgbClr val="C00000"/>
                </a:solidFill>
              </a:rPr>
              <a:t>框  </a:t>
            </a:r>
            <a:r>
              <a:rPr lang="zh-CN" altLang="zh-CN" sz="4400" b="1" dirty="0" smtClean="0">
                <a:solidFill>
                  <a:srgbClr val="C00000"/>
                </a:solidFill>
              </a:rPr>
              <a:t>中华人民共和国成立前各种政治力量</a:t>
            </a:r>
            <a:endParaRPr lang="en-US" altLang="zh-CN" sz="4400" b="1" dirty="0" smtClean="0">
              <a:solidFill>
                <a:srgbClr val="C00000"/>
              </a:solidFill>
            </a:endParaRPr>
          </a:p>
          <a:p>
            <a:endParaRPr lang="zh-CN" altLang="en-US" sz="4400" b="1" dirty="0">
              <a:solidFill>
                <a:srgbClr val="C0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432680" y="4145482"/>
            <a:ext cx="59426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3"/>
              </a:rPr>
              <a:t>https://mp.weixin.qq.com/s/H4v67W4-HrRQjT27wmUILg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3639601" y="1600200"/>
            <a:ext cx="4912797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429490" y="584308"/>
            <a:ext cx="1140229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smtClean="0">
                <a:solidFill>
                  <a:schemeClr val="accent1"/>
                </a:solidFill>
              </a:rPr>
              <a:t>2.</a:t>
            </a:r>
            <a:r>
              <a:rPr lang="zh-CN" altLang="zh-CN" sz="2800" b="1" smtClean="0">
                <a:solidFill>
                  <a:schemeClr val="accent1"/>
                </a:solidFill>
              </a:rPr>
              <a:t>半殖民地半封建社会的基本国情决定了近代中国有多重矛盾，它们相互交织。其中，帝国主义和中华民族的矛盾、封建主义和人民大众的矛盾是主要矛盾。</a:t>
            </a:r>
            <a:endParaRPr lang="zh-CN" altLang="zh-CN" sz="2800" b="1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29490" y="473516"/>
            <a:ext cx="114022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smtClean="0">
                <a:solidFill>
                  <a:schemeClr val="accent1"/>
                </a:solidFill>
              </a:rPr>
              <a:t>3.</a:t>
            </a:r>
            <a:r>
              <a:rPr lang="zh-CN" altLang="zh-CN" sz="2400" b="1" smtClean="0">
                <a:solidFill>
                  <a:schemeClr val="accent1"/>
                </a:solidFill>
              </a:rPr>
              <a:t>近代中国的基本国情和主要矛盾决定了近代中国的两大历史任务：推翻帝国主义和封建主义的统治，实现民族独立和人民解放；彻底改变贫穷落后的面貌，实现国家富强和人民富裕。</a:t>
            </a:r>
            <a:endParaRPr lang="zh-CN" altLang="zh-CN" sz="2400" b="1">
              <a:solidFill>
                <a:schemeClr val="accent1"/>
              </a:solidFill>
            </a:endParaRPr>
          </a:p>
        </p:txBody>
      </p:sp>
      <p:sp>
        <p:nvSpPr>
          <p:cNvPr id="37890" name="AutoShape 2" descr="http://img1.imgtn.bdimg.com/it/u=3621419404,3783822655&amp;fm=26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892" name="AutoShape 4" descr="http://img1.imgtn.bdimg.com/it/u=3621419404,3783822655&amp;fm=26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894" name="AutoShape 6" descr="http://img1.imgtn.bdimg.com/it/u=3621419404,3783822655&amp;fm=26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896" name="AutoShape 8" descr="http://img1.imgtn.bdimg.com/it/u=3621419404,3783822655&amp;fm=26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7898" name="Picture 10" descr="http://gss0.baidu.com/-fo3dSag_xI4khGko9WTAnF6hhy/zhidao/pic/item/d62a6059252dd42ad66673f60e3b5bb5c9eab804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2247610" y="1801353"/>
            <a:ext cx="7409007" cy="5056647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1" y="274638"/>
            <a:ext cx="11873345" cy="1143000"/>
          </a:xfrm>
        </p:spPr>
        <p:txBody>
          <a:bodyPr/>
          <a:lstStyle/>
          <a:p>
            <a:r>
              <a:rPr lang="zh-CN" altLang="zh-CN" sz="4800" b="1" smtClean="0"/>
              <a:t>二．各种政治力量解决中国问题的方案</a:t>
            </a:r>
            <a:endParaRPr lang="zh-CN" altLang="zh-CN" sz="48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1055" y="1267691"/>
            <a:ext cx="10972800" cy="4525963"/>
          </a:xfrm>
        </p:spPr>
        <p:txBody>
          <a:bodyPr/>
          <a:lstStyle/>
          <a:p>
            <a:r>
              <a:rPr lang="zh-CN" altLang="zh-CN" sz="3600" b="1" smtClean="0">
                <a:solidFill>
                  <a:schemeClr val="tx2"/>
                </a:solidFill>
              </a:rPr>
              <a:t>探究与分享三</a:t>
            </a:r>
          </a:p>
          <a:p>
            <a:r>
              <a:rPr lang="zh-CN" altLang="zh-CN" sz="3600" b="1" smtClean="0">
                <a:solidFill>
                  <a:schemeClr val="tx2"/>
                </a:solidFill>
              </a:rPr>
              <a:t>在滚滚向前的历史长河中，不同的河段会现出不同的旋涡与浪花，形成所处时代的特殊问题。这些问题既关乎国家民族发展的前途命运，也牵动千家万户普通百姓的冷暖人生，如何面对近代中国的基本国情和主要矛盾？如何回应时代的声音？面对上述问题，各种政治力量先后登上历史舞台。</a:t>
            </a:r>
          </a:p>
          <a:p>
            <a:r>
              <a:rPr lang="zh-CN" altLang="zh-CN" sz="3600" b="1" smtClean="0">
                <a:solidFill>
                  <a:schemeClr val="tx2"/>
                </a:solidFill>
              </a:rPr>
              <a:t>运用你所学过的知识，说一说近代中国先后有哪些政治力量登上过历史舞台，它们对时代的声音分别作出了怎样的回应。</a:t>
            </a:r>
            <a:endParaRPr lang="zh-CN" altLang="zh-CN" sz="3600" b="1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8764" y="554182"/>
            <a:ext cx="113745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smtClean="0">
                <a:solidFill>
                  <a:schemeClr val="tx2"/>
                </a:solidFill>
              </a:rPr>
              <a:t>1. 20</a:t>
            </a:r>
            <a:r>
              <a:rPr lang="zh-CN" altLang="zh-CN" sz="2400" b="1" smtClean="0">
                <a:solidFill>
                  <a:schemeClr val="tx2"/>
                </a:solidFill>
              </a:rPr>
              <a:t>世纪上半叶，在中国的出路、前途和命运问题上，各种政治力量分别提出自己的方案，进行了异常激烈的较量。</a:t>
            </a:r>
            <a:endParaRPr lang="zh-CN" altLang="zh-CN" sz="2400" b="1">
              <a:solidFill>
                <a:schemeClr val="tx2"/>
              </a:solidFill>
            </a:endParaRP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 b="3552"/>
          <a:stretch>
            <a:fillRect/>
          </a:stretch>
        </p:blipFill>
        <p:spPr bwMode="auto">
          <a:xfrm>
            <a:off x="955964" y="1476375"/>
            <a:ext cx="10427489" cy="538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7817" y="556598"/>
            <a:ext cx="117486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smtClean="0">
                <a:solidFill>
                  <a:srgbClr val="002060"/>
                </a:solidFill>
              </a:rPr>
              <a:t>2. </a:t>
            </a:r>
            <a:r>
              <a:rPr lang="zh-CN" altLang="en-US" sz="2400" smtClean="0">
                <a:solidFill>
                  <a:srgbClr val="002060"/>
                </a:solidFill>
              </a:rPr>
              <a:t>中国共产党成立的意义：</a:t>
            </a:r>
            <a:r>
              <a:rPr lang="en-US" altLang="zh-CN" sz="2400" smtClean="0">
                <a:solidFill>
                  <a:srgbClr val="002060"/>
                </a:solidFill>
              </a:rPr>
              <a:t>1921</a:t>
            </a:r>
            <a:r>
              <a:rPr lang="zh-CN" altLang="zh-CN" sz="2400" smtClean="0">
                <a:solidFill>
                  <a:srgbClr val="002060"/>
                </a:solidFill>
              </a:rPr>
              <a:t>年</a:t>
            </a:r>
            <a:r>
              <a:rPr lang="en-US" altLang="zh-CN" sz="2400" smtClean="0">
                <a:solidFill>
                  <a:srgbClr val="002060"/>
                </a:solidFill>
              </a:rPr>
              <a:t>7</a:t>
            </a:r>
            <a:r>
              <a:rPr lang="zh-CN" altLang="zh-CN" sz="2400" smtClean="0">
                <a:solidFill>
                  <a:srgbClr val="002060"/>
                </a:solidFill>
              </a:rPr>
              <a:t>月，中国共产党诞生，这是中国历史上开天辟地的大事变。为中国人民谋幸福，为中华民族谋复兴，是中国共产党人的初心和使命。从此，中国人民的斗争就有了主心骨，看到了解决中国问题的出路和希望。</a:t>
            </a:r>
            <a:endParaRPr lang="zh-CN" altLang="zh-CN" sz="2400">
              <a:solidFill>
                <a:srgbClr val="002060"/>
              </a:solidFill>
            </a:endParaRPr>
          </a:p>
        </p:txBody>
      </p:sp>
      <p:pic>
        <p:nvPicPr>
          <p:cNvPr id="40964" name="Picture 4" descr="http://pic.gansudaily.com.cn/0/10/83/88/10838817_325809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71450" y="1784206"/>
            <a:ext cx="3810000" cy="4724401"/>
          </a:xfrm>
          <a:prstGeom prst="rect">
            <a:avLst/>
          </a:prstGeom>
          <a:noFill/>
        </p:spPr>
      </p:pic>
      <p:pic>
        <p:nvPicPr>
          <p:cNvPr id="40966" name="Picture 6" descr="http://pic163.nipic.com/file/20180502/3199819_204031637000_2.jpg"/>
          <p:cNvPicPr>
            <a:picLocks noChangeAspect="1" noChangeArrowheads="1"/>
          </p:cNvPicPr>
          <p:nvPr/>
        </p:nvPicPr>
        <p:blipFill>
          <a:blip r:embed="rId3" cstate="print"/>
          <a:srcRect l="5796" t="49463" r="10513" b="3809"/>
          <a:stretch>
            <a:fillRect/>
          </a:stretch>
        </p:blipFill>
        <p:spPr bwMode="auto">
          <a:xfrm>
            <a:off x="4029075" y="1785938"/>
            <a:ext cx="8162925" cy="4686299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217" y="612108"/>
            <a:ext cx="1159625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solidFill>
                  <a:srgbClr val="002060"/>
                </a:solidFill>
              </a:rPr>
              <a:t>3.</a:t>
            </a:r>
            <a:r>
              <a:rPr lang="zh-CN" altLang="zh-CN" sz="2400" b="1" dirty="0" smtClean="0">
                <a:solidFill>
                  <a:srgbClr val="002060"/>
                </a:solidFill>
              </a:rPr>
              <a:t>在近代中国三种政治力量所提出的三种方案中，中国共产党的方案在历史和人民的检验中脱颖而出，最终成为唯一正确的选择。中国共产党执政，既是历史的选择，也是人民的选择。</a:t>
            </a:r>
            <a:r>
              <a:rPr lang="en-US" altLang="zh-CN" sz="2400" dirty="0" smtClean="0">
                <a:hlinkClick r:id="rId2"/>
              </a:rPr>
              <a:t>https://haokan.baidu.com/v?vid=4543136142544805492</a:t>
            </a:r>
            <a:endParaRPr lang="en-US" altLang="zh-CN" sz="2400" dirty="0" smtClean="0"/>
          </a:p>
          <a:p>
            <a:endParaRPr lang="zh-CN" altLang="zh-CN" sz="2400" b="1" dirty="0">
              <a:solidFill>
                <a:srgbClr val="002060"/>
              </a:solidFill>
            </a:endParaRPr>
          </a:p>
        </p:txBody>
      </p:sp>
      <p:pic>
        <p:nvPicPr>
          <p:cNvPr id="41986" name="Picture 2" descr="http://m.wendangwang.com/pic/e67737ec1fa388238576a4134492946726f25e3e/1-810-jpg_6-1080-0-0-1080.jpg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98667" y="1922966"/>
            <a:ext cx="6220788" cy="4665592"/>
          </a:xfrm>
          <a:prstGeom prst="rect">
            <a:avLst/>
          </a:prstGeom>
          <a:noFill/>
        </p:spPr>
      </p:pic>
      <p:pic>
        <p:nvPicPr>
          <p:cNvPr id="41988" name="Picture 4" descr="http://www.mianfeiwendang.com/pic/132f4e73675a6801cb9a95c3/1-810-jpg_6-1080-0-0-1080.jpg"/>
          <p:cNvPicPr>
            <a:picLocks noChangeAspect="1" noChangeArrowheads="1"/>
          </p:cNvPicPr>
          <p:nvPr/>
        </p:nvPicPr>
        <p:blipFill>
          <a:blip r:embed="rId4" cstate="print"/>
          <a:srcRect r="10746"/>
          <a:stretch>
            <a:fillRect/>
          </a:stretch>
        </p:blipFill>
        <p:spPr bwMode="auto">
          <a:xfrm>
            <a:off x="6668655" y="1939636"/>
            <a:ext cx="5523345" cy="4641273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4800" b="1" smtClean="0"/>
              <a:t>三．没有共产党就没有新中国</a:t>
            </a:r>
            <a:endParaRPr lang="zh-CN" altLang="en-US" sz="48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400" b="1" smtClean="0"/>
              <a:t>探究与分享四</a:t>
            </a:r>
          </a:p>
          <a:p>
            <a:r>
              <a:rPr lang="zh-CN" altLang="zh-CN" sz="2400" b="1" smtClean="0"/>
              <a:t>从北京城往西一百多千米，顺着一条奔流的小溪，可以到达一个群山环抱的小山村——堂上村。</a:t>
            </a:r>
            <a:r>
              <a:rPr lang="en-US" altLang="zh-CN" sz="2400" b="1" smtClean="0"/>
              <a:t>1943</a:t>
            </a:r>
            <a:r>
              <a:rPr lang="zh-CN" altLang="zh-CN" sz="2400" b="1" smtClean="0"/>
              <a:t>年，歌曲《没有共产党就没有新中国》就诞生在这里，并从这里传遍大江南北，经久不衰。歌曲原名为《没有共产党就没有中国》，后来，毛泽东作了修改，在“中国”前面添加了“新”字。</a:t>
            </a:r>
          </a:p>
          <a:p>
            <a:r>
              <a:rPr lang="zh-CN" altLang="zh-CN" sz="2400" b="1" smtClean="0"/>
              <a:t>如今，在这首歌的诞生地，人们建起了纪念馆。许多学校在这里为学生举办</a:t>
            </a:r>
            <a:r>
              <a:rPr lang="en-US" altLang="zh-CN" sz="2400" b="1" smtClean="0"/>
              <a:t>18</a:t>
            </a:r>
            <a:r>
              <a:rPr lang="zh-CN" altLang="zh-CN" sz="2400" b="1" smtClean="0"/>
              <a:t>岁成人礼。</a:t>
            </a:r>
          </a:p>
          <a:p>
            <a:r>
              <a:rPr lang="zh-CN" altLang="zh-CN" sz="2400" b="1" smtClean="0"/>
              <a:t>为什么毛泽东在“中国”前面添加了“新”字？说说你对“没有共产党就没有新中国”的理解。</a:t>
            </a:r>
          </a:p>
          <a:p>
            <a:r>
              <a:rPr lang="zh-CN" altLang="zh-CN" sz="2400" b="1" smtClean="0"/>
              <a:t>在歌曲《没有共产党就没有新中国》的诞生地举办</a:t>
            </a:r>
            <a:r>
              <a:rPr lang="en-US" altLang="zh-CN" sz="2400" b="1" smtClean="0"/>
              <a:t>18</a:t>
            </a:r>
            <a:r>
              <a:rPr lang="zh-CN" altLang="zh-CN" sz="2400" b="1" smtClean="0"/>
              <a:t>岁成人礼有何特殊意义？</a:t>
            </a:r>
          </a:p>
          <a:p>
            <a:r>
              <a:rPr lang="zh-CN" altLang="zh-CN" sz="2400" b="1" smtClean="0"/>
              <a:t>了解你所在地区有哪些革命遗址可以作为教育实践基地，结合本地实际情况，设计一次教育实践活动。</a:t>
            </a:r>
            <a:endParaRPr lang="zh-CN" altLang="zh-CN" b="1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654" y="598162"/>
            <a:ext cx="116101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smtClean="0">
                <a:solidFill>
                  <a:schemeClr val="tx2"/>
                </a:solidFill>
              </a:rPr>
              <a:t>1.</a:t>
            </a:r>
            <a:r>
              <a:rPr lang="zh-CN" altLang="zh-CN" sz="2400" b="1" smtClean="0">
                <a:solidFill>
                  <a:schemeClr val="tx2"/>
                </a:solidFill>
              </a:rPr>
              <a:t>中国在由封建社会逐渐成为半殖民地半封建社会的过程中，其社会结构和阶级结构也在发生变化。</a:t>
            </a:r>
          </a:p>
          <a:p>
            <a:r>
              <a:rPr lang="zh-CN" altLang="zh-CN" sz="2400" b="1" smtClean="0">
                <a:solidFill>
                  <a:schemeClr val="tx2"/>
                </a:solidFill>
              </a:rPr>
              <a:t>随着官办和外国人开办的工业企业的创建，中国出现了最早的近代产业工人。</a:t>
            </a:r>
            <a:r>
              <a:rPr lang="zh-CN" altLang="en-US" sz="2400" b="1" smtClean="0">
                <a:solidFill>
                  <a:schemeClr val="tx2"/>
                </a:solidFill>
              </a:rPr>
              <a:t>中国工人阶级富有斗争精神，具有革命性，他们同先进的生产方式相联系，是先进生产力的代表，具有先进性，成为反帝反封建的民主主义革命的领导力量。</a:t>
            </a:r>
            <a:endParaRPr lang="zh-CN" altLang="zh-CN" sz="2400" b="1">
              <a:solidFill>
                <a:schemeClr val="tx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427327" y="2483426"/>
            <a:ext cx="5488469" cy="4374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6607319" y="2437532"/>
            <a:ext cx="5238316" cy="4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654" y="598162"/>
            <a:ext cx="116101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smtClean="0">
                <a:solidFill>
                  <a:schemeClr val="tx2"/>
                </a:solidFill>
              </a:rPr>
              <a:t>2.</a:t>
            </a:r>
            <a:r>
              <a:rPr lang="zh-CN" altLang="zh-CN" sz="2000" b="1" smtClean="0">
                <a:solidFill>
                  <a:schemeClr val="tx2"/>
                </a:solidFill>
              </a:rPr>
              <a:t>中国共产党一经成立，就把实现共产主义作为党的最高理想和最终目标，义无反顾地肩负起实现中华民族伟大复兴的历史使命，对“为什么革命，怎样革命”的根本问题给出了正确的答案。</a:t>
            </a:r>
          </a:p>
          <a:p>
            <a:r>
              <a:rPr lang="zh-CN" altLang="zh-CN" sz="2000" b="1" smtClean="0">
                <a:solidFill>
                  <a:schemeClr val="tx2"/>
                </a:solidFill>
              </a:rPr>
              <a:t>中国共产党深刻认识到，实现中华民族伟大复兴，必须推翻压在中国人民头上的帝国主义、封建主义、官僚资本主义三座大山，实现民族独立、人民解放。</a:t>
            </a:r>
            <a:endParaRPr lang="zh-CN" altLang="zh-CN" sz="2000" b="1">
              <a:solidFill>
                <a:schemeClr val="tx2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470623" y="1906300"/>
            <a:ext cx="4905375" cy="265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5417993" y="1877290"/>
            <a:ext cx="4959061" cy="2678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87941" y="4448175"/>
            <a:ext cx="4970750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5403273" y="4400550"/>
            <a:ext cx="4956897" cy="245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654" y="598162"/>
            <a:ext cx="1161010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smtClean="0">
                <a:solidFill>
                  <a:schemeClr val="tx2"/>
                </a:solidFill>
              </a:rPr>
              <a:t>3.</a:t>
            </a:r>
            <a:r>
              <a:rPr lang="zh-CN" altLang="zh-CN" sz="2400" b="1" smtClean="0">
                <a:solidFill>
                  <a:schemeClr val="tx2"/>
                </a:solidFill>
              </a:rPr>
              <a:t>中国共产党领导中国各族人民经过</a:t>
            </a:r>
            <a:r>
              <a:rPr lang="en-US" altLang="zh-CN" sz="2400" b="1" smtClean="0">
                <a:solidFill>
                  <a:schemeClr val="tx2"/>
                </a:solidFill>
              </a:rPr>
              <a:t>28</a:t>
            </a:r>
            <a:r>
              <a:rPr lang="zh-CN" altLang="zh-CN" sz="2400" b="1" smtClean="0">
                <a:solidFill>
                  <a:schemeClr val="tx2"/>
                </a:solidFill>
              </a:rPr>
              <a:t>年浴血奋战，终于推翻了三座大山，取得了新民主主义革命的伟大胜利，于</a:t>
            </a:r>
            <a:r>
              <a:rPr lang="en-US" altLang="zh-CN" sz="2400" b="1" smtClean="0">
                <a:solidFill>
                  <a:schemeClr val="tx2"/>
                </a:solidFill>
              </a:rPr>
              <a:t>1949</a:t>
            </a:r>
            <a:r>
              <a:rPr lang="zh-CN" altLang="zh-CN" sz="2400" b="1" smtClean="0">
                <a:solidFill>
                  <a:schemeClr val="tx2"/>
                </a:solidFill>
              </a:rPr>
              <a:t>年</a:t>
            </a:r>
            <a:r>
              <a:rPr lang="en-US" altLang="zh-CN" sz="2400" b="1" smtClean="0">
                <a:solidFill>
                  <a:schemeClr val="tx2"/>
                </a:solidFill>
              </a:rPr>
              <a:t>10</a:t>
            </a:r>
            <a:r>
              <a:rPr lang="zh-CN" altLang="zh-CN" sz="2400" b="1" smtClean="0">
                <a:solidFill>
                  <a:schemeClr val="tx2"/>
                </a:solidFill>
              </a:rPr>
              <a:t>月</a:t>
            </a:r>
            <a:r>
              <a:rPr lang="en-US" altLang="zh-CN" sz="2400" b="1" smtClean="0">
                <a:solidFill>
                  <a:schemeClr val="tx2"/>
                </a:solidFill>
              </a:rPr>
              <a:t>1</a:t>
            </a:r>
            <a:r>
              <a:rPr lang="zh-CN" altLang="zh-CN" sz="2400" b="1" smtClean="0">
                <a:solidFill>
                  <a:schemeClr val="tx2"/>
                </a:solidFill>
              </a:rPr>
              <a:t>日建立中华人民共和国，实现了中国从几千年封建专制政治向人民民主的伟大飞跃。从此，中国人民掌握了国家的权力，成为国家和自己命运的主人。</a:t>
            </a:r>
            <a:endParaRPr lang="zh-CN" altLang="zh-CN" sz="2400" b="1">
              <a:solidFill>
                <a:schemeClr val="tx2"/>
              </a:solidFill>
            </a:endParaRPr>
          </a:p>
        </p:txBody>
      </p:sp>
      <p:pic>
        <p:nvPicPr>
          <p:cNvPr id="4100" name="Picture 4" descr="http://photocdn.sohu.com/20160203/mp57927654_1454510600063_3.jpe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606145" y="2161309"/>
            <a:ext cx="3657600" cy="3595123"/>
          </a:xfrm>
          <a:prstGeom prst="rect">
            <a:avLst/>
          </a:prstGeom>
          <a:noFill/>
        </p:spPr>
      </p:pic>
      <p:pic>
        <p:nvPicPr>
          <p:cNvPr id="4102" name="Picture 6" descr="http://dangshi.people.com.cn/NMediaFile/2019/0728/MAIN201907281154000167297646606.jpg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097683" y="2172709"/>
            <a:ext cx="6501955" cy="3563072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884420" y="605944"/>
            <a:ext cx="9743605" cy="6089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1006838" y="632085"/>
            <a:ext cx="3085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smtClean="0">
                <a:solidFill>
                  <a:schemeClr val="accent5"/>
                </a:solidFill>
              </a:rPr>
              <a:t>探究与分享一</a:t>
            </a:r>
            <a:endParaRPr lang="zh-CN" altLang="en-US" sz="2800" b="1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654" y="598162"/>
            <a:ext cx="116101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smtClean="0">
                <a:solidFill>
                  <a:schemeClr val="tx2"/>
                </a:solidFill>
              </a:rPr>
              <a:t>4.</a:t>
            </a:r>
            <a:r>
              <a:rPr lang="zh-CN" altLang="zh-CN" sz="2800" b="1" smtClean="0">
                <a:solidFill>
                  <a:schemeClr val="tx2"/>
                </a:solidFill>
              </a:rPr>
              <a:t>没有共产党就没有新中国，这是对近代以来中国人民斗争经验的历史总结，是中国人民在长期探索、艰苦奋斗的基础上共同确认的历史真理。</a:t>
            </a:r>
            <a:endParaRPr lang="zh-CN" altLang="zh-CN" sz="2800" b="1">
              <a:solidFill>
                <a:schemeClr val="tx2"/>
              </a:solidFill>
            </a:endParaRPr>
          </a:p>
        </p:txBody>
      </p:sp>
      <p:pic>
        <p:nvPicPr>
          <p:cNvPr id="3074" name="Picture 2" descr="http://5b0988e595225.cdn.sohucs.com/images/20180608/1a2c7d91fb104714bee1f507af3bb24f.jpe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651865" y="1678853"/>
            <a:ext cx="8794461" cy="4962393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标题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chemeClr val="folHlink"/>
                </a:solidFill>
              </a:rPr>
              <a:t>课堂训练</a:t>
            </a:r>
            <a:r>
              <a:rPr lang="zh-CN" altLang="en-US" smtClean="0"/>
              <a:t> </a:t>
            </a:r>
          </a:p>
        </p:txBody>
      </p:sp>
      <p:sp>
        <p:nvSpPr>
          <p:cNvPr id="27650" name="内容占位符 2"/>
          <p:cNvSpPr>
            <a:spLocks noGrp="1"/>
          </p:cNvSpPr>
          <p:nvPr>
            <p:ph idx="4294967295"/>
          </p:nvPr>
        </p:nvSpPr>
        <p:spPr>
          <a:xfrm>
            <a:off x="528638" y="1376363"/>
            <a:ext cx="10972800" cy="5221287"/>
          </a:xfrm>
        </p:spPr>
        <p:txBody>
          <a:bodyPr/>
          <a:lstStyle/>
          <a:p>
            <a:r>
              <a:rPr lang="en-US" altLang="zh-CN" sz="2800" smtClean="0"/>
              <a:t>1</a:t>
            </a:r>
            <a:r>
              <a:rPr lang="zh-CN" altLang="en-US" sz="2800" smtClean="0"/>
              <a:t>．</a:t>
            </a:r>
            <a:r>
              <a:rPr lang="zh-CN" altLang="zh-CN" sz="2800" smtClean="0"/>
              <a:t>马克思曾经说过</a:t>
            </a:r>
            <a:r>
              <a:rPr lang="en-US" altLang="zh-CN" sz="2800" smtClean="0"/>
              <a:t>:“</a:t>
            </a:r>
            <a:r>
              <a:rPr lang="zh-CN" altLang="zh-CN" sz="2800" smtClean="0"/>
              <a:t>人们自己开创自己的历史，但是他们并不是随心所欲地创造，并不是在他们自已选定的条件下创造，而是在直接碰到的、既定的、从过去承继下来的条件下创造。</a:t>
            </a:r>
            <a:r>
              <a:rPr lang="en-US" altLang="zh-CN" sz="2800" smtClean="0"/>
              <a:t>”</a:t>
            </a:r>
            <a:r>
              <a:rPr lang="zh-CN" altLang="zh-CN" sz="2800" smtClean="0"/>
              <a:t>中国共产党的下列做法符合该论断的是（</a:t>
            </a:r>
            <a:r>
              <a:rPr lang="en-US" altLang="zh-CN" sz="2800" smtClean="0"/>
              <a:t>     </a:t>
            </a:r>
            <a:r>
              <a:rPr lang="zh-CN" altLang="zh-CN" sz="2800" smtClean="0"/>
              <a:t>）</a:t>
            </a:r>
          </a:p>
          <a:p>
            <a:r>
              <a:rPr lang="zh-CN" altLang="zh-CN" sz="2800" smtClean="0"/>
              <a:t>①中国共产党对“为什么革命，怎么样革命”的问题给出正确答案，把马列主义基本原理同中国革命的具体实践结合</a:t>
            </a:r>
          </a:p>
          <a:p>
            <a:r>
              <a:rPr lang="zh-CN" altLang="zh-CN" sz="2800" smtClean="0"/>
              <a:t>②全盘吸收马列主义，实行“农村包围城市”的正确革命道路</a:t>
            </a:r>
          </a:p>
          <a:p>
            <a:r>
              <a:rPr lang="zh-CN" altLang="zh-CN" sz="2800" smtClean="0"/>
              <a:t>③认真研究近代中国基本国情，据此探索中华民族复兴之路</a:t>
            </a:r>
          </a:p>
          <a:p>
            <a:r>
              <a:rPr lang="zh-CN" altLang="zh-CN" sz="2800" smtClean="0"/>
              <a:t>④消灭我国社会主要矛盾，推翻三座大山，建立新中国</a:t>
            </a:r>
          </a:p>
          <a:p>
            <a:r>
              <a:rPr lang="en-US" altLang="zh-CN" sz="2800" smtClean="0"/>
              <a:t>A.①②    B.①③    C.②④    D.③④</a:t>
            </a:r>
            <a:r>
              <a:rPr lang="en-US" altLang="zh-CN" sz="4000" smtClean="0"/>
              <a:t> </a:t>
            </a:r>
          </a:p>
          <a:p>
            <a:r>
              <a:rPr lang="en-US" altLang="zh-CN" smtClean="0">
                <a:solidFill>
                  <a:schemeClr val="folHlink"/>
                </a:solidFill>
              </a:rPr>
              <a:t>【</a:t>
            </a:r>
            <a:r>
              <a:rPr lang="zh-CN" altLang="en-US" smtClean="0">
                <a:solidFill>
                  <a:schemeClr val="folHlink"/>
                </a:solidFill>
              </a:rPr>
              <a:t>答案</a:t>
            </a:r>
            <a:r>
              <a:rPr lang="en-US" altLang="zh-CN" smtClean="0">
                <a:solidFill>
                  <a:schemeClr val="folHlink"/>
                </a:solidFill>
              </a:rPr>
              <a:t>】</a:t>
            </a:r>
            <a:r>
              <a:rPr lang="en-US" altLang="zh-CN" smtClean="0"/>
              <a:t>B 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内容占位符 2"/>
          <p:cNvSpPr>
            <a:spLocks noGrp="1"/>
          </p:cNvSpPr>
          <p:nvPr>
            <p:ph idx="4294967295"/>
          </p:nvPr>
        </p:nvSpPr>
        <p:spPr>
          <a:xfrm>
            <a:off x="577851" y="0"/>
            <a:ext cx="10972800" cy="5221288"/>
          </a:xfrm>
        </p:spPr>
        <p:txBody>
          <a:bodyPr/>
          <a:lstStyle/>
          <a:p>
            <a:r>
              <a:rPr lang="en-US" altLang="zh-CN" sz="3600" smtClean="0"/>
              <a:t>2</a:t>
            </a:r>
            <a:r>
              <a:rPr lang="zh-CN" altLang="en-US" sz="3600" smtClean="0"/>
              <a:t>．</a:t>
            </a:r>
            <a:r>
              <a:rPr lang="zh-CN" altLang="zh-CN" sz="3600" smtClean="0"/>
              <a:t>某班同学围绕“中国共产党执政地位的确立”开展了一次主题班会，其中你认为不符合班会主题的观点是</a:t>
            </a:r>
            <a:r>
              <a:rPr lang="en-US" altLang="zh-CN" sz="3600" smtClean="0"/>
              <a:t>(    )</a:t>
            </a:r>
            <a:endParaRPr lang="zh-CN" altLang="zh-CN" sz="3600" smtClean="0"/>
          </a:p>
          <a:p>
            <a:r>
              <a:rPr lang="en-US" altLang="zh-CN" sz="3600" smtClean="0"/>
              <a:t>A.</a:t>
            </a:r>
            <a:r>
              <a:rPr lang="zh-CN" altLang="zh-CN" sz="3600" smtClean="0"/>
              <a:t>获得中间派人士和民族资产阶级的支持</a:t>
            </a:r>
          </a:p>
          <a:p>
            <a:r>
              <a:rPr lang="en-US" altLang="zh-CN" sz="3600" smtClean="0"/>
              <a:t>B.</a:t>
            </a:r>
            <a:r>
              <a:rPr lang="zh-CN" altLang="zh-CN" sz="3600" smtClean="0"/>
              <a:t>经过</a:t>
            </a:r>
            <a:r>
              <a:rPr lang="en-US" altLang="zh-CN" sz="3600" smtClean="0"/>
              <a:t>28</a:t>
            </a:r>
            <a:r>
              <a:rPr lang="zh-CN" altLang="zh-CN" sz="3600" smtClean="0"/>
              <a:t>年努力，带领人民建立了新中国，进入社会主义社会</a:t>
            </a:r>
          </a:p>
          <a:p>
            <a:r>
              <a:rPr lang="en-US" altLang="zh-CN" sz="3600" smtClean="0"/>
              <a:t>C.</a:t>
            </a:r>
            <a:r>
              <a:rPr lang="zh-CN" altLang="zh-CN" sz="3600" smtClean="0"/>
              <a:t>领导中国人民进行新民主主义革命，实现人民当家作主</a:t>
            </a:r>
          </a:p>
          <a:p>
            <a:r>
              <a:rPr lang="en-US" altLang="zh-CN" sz="3600" smtClean="0"/>
              <a:t>D.</a:t>
            </a:r>
            <a:r>
              <a:rPr lang="zh-CN" altLang="zh-CN" sz="3600" smtClean="0"/>
              <a:t>获得中国工人阶级和大多数知识分子的支持，为共产党党组织和中国革命事业提供了群众支持和人才支持。</a:t>
            </a:r>
            <a:endParaRPr lang="en-US" altLang="zh-CN" sz="3600" smtClean="0"/>
          </a:p>
          <a:p>
            <a:r>
              <a:rPr lang="zh-CN" altLang="zh-CN" smtClean="0"/>
              <a:t> </a:t>
            </a:r>
            <a:r>
              <a:rPr lang="en-US" altLang="zh-CN" smtClean="0">
                <a:solidFill>
                  <a:schemeClr val="folHlink"/>
                </a:solidFill>
              </a:rPr>
              <a:t>【</a:t>
            </a:r>
            <a:r>
              <a:rPr lang="zh-CN" altLang="en-US" smtClean="0">
                <a:solidFill>
                  <a:schemeClr val="folHlink"/>
                </a:solidFill>
              </a:rPr>
              <a:t>答案</a:t>
            </a:r>
            <a:r>
              <a:rPr lang="en-US" altLang="zh-CN" smtClean="0">
                <a:solidFill>
                  <a:schemeClr val="folHlink"/>
                </a:solidFill>
              </a:rPr>
              <a:t>】</a:t>
            </a:r>
            <a:r>
              <a:rPr lang="en-US" altLang="zh-CN" smtClean="0"/>
              <a:t>B 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内容占位符 2"/>
          <p:cNvSpPr>
            <a:spLocks noGrp="1"/>
          </p:cNvSpPr>
          <p:nvPr>
            <p:ph idx="4294967295"/>
          </p:nvPr>
        </p:nvSpPr>
        <p:spPr>
          <a:xfrm>
            <a:off x="577850" y="650875"/>
            <a:ext cx="10972800" cy="5221288"/>
          </a:xfrm>
        </p:spPr>
        <p:txBody>
          <a:bodyPr/>
          <a:lstStyle/>
          <a:p>
            <a:r>
              <a:rPr lang="en-US" altLang="zh-CN" sz="3600" smtClean="0"/>
              <a:t>3</a:t>
            </a:r>
            <a:r>
              <a:rPr lang="zh-CN" altLang="zh-CN" sz="3600" smtClean="0"/>
              <a:t>．鸦片战争后，中国逐步沦为半殖民地半封建社会，其主要原因是（　　）</a:t>
            </a:r>
          </a:p>
          <a:p>
            <a:r>
              <a:rPr lang="zh-CN" altLang="zh-CN" sz="3600" smtClean="0"/>
              <a:t>①帝国主义的侵略　</a:t>
            </a:r>
          </a:p>
          <a:p>
            <a:r>
              <a:rPr lang="zh-CN" altLang="zh-CN" sz="3600" smtClean="0"/>
              <a:t>②两次鸦片战争、中法战争、中日甲午战争、八国联军侵华战争对清政府的打击</a:t>
            </a:r>
          </a:p>
          <a:p>
            <a:r>
              <a:rPr lang="zh-CN" altLang="zh-CN" sz="3600" smtClean="0"/>
              <a:t>③中国封建统治日趋没落　</a:t>
            </a:r>
          </a:p>
          <a:p>
            <a:r>
              <a:rPr lang="zh-CN" altLang="zh-CN" sz="3600" smtClean="0"/>
              <a:t>④西方文明更为先进</a:t>
            </a:r>
          </a:p>
          <a:p>
            <a:r>
              <a:rPr lang="en-US" altLang="zh-CN" sz="3600" smtClean="0"/>
              <a:t>A</a:t>
            </a:r>
            <a:r>
              <a:rPr lang="zh-CN" altLang="zh-CN" sz="3600" smtClean="0"/>
              <a:t>．</a:t>
            </a:r>
            <a:r>
              <a:rPr lang="en-US" altLang="zh-CN" sz="3600" smtClean="0"/>
              <a:t>①②  B</a:t>
            </a:r>
            <a:r>
              <a:rPr lang="zh-CN" altLang="zh-CN" sz="3600" smtClean="0"/>
              <a:t>．</a:t>
            </a:r>
            <a:r>
              <a:rPr lang="en-US" altLang="zh-CN" sz="3600" smtClean="0"/>
              <a:t>③④  C</a:t>
            </a:r>
            <a:r>
              <a:rPr lang="zh-CN" altLang="zh-CN" sz="3600" smtClean="0"/>
              <a:t>．</a:t>
            </a:r>
            <a:r>
              <a:rPr lang="en-US" altLang="zh-CN" sz="3600" smtClean="0"/>
              <a:t>①③  D</a:t>
            </a:r>
            <a:r>
              <a:rPr lang="zh-CN" altLang="zh-CN" sz="3600" smtClean="0"/>
              <a:t>．</a:t>
            </a:r>
            <a:r>
              <a:rPr lang="en-US" altLang="zh-CN" sz="3600" smtClean="0"/>
              <a:t>②④</a:t>
            </a:r>
            <a:endParaRPr lang="zh-CN" altLang="zh-CN" sz="3600" smtClean="0"/>
          </a:p>
          <a:p>
            <a:r>
              <a:rPr lang="en-US" altLang="zh-CN" sz="3800" smtClean="0">
                <a:solidFill>
                  <a:schemeClr val="folHlink"/>
                </a:solidFill>
              </a:rPr>
              <a:t>【</a:t>
            </a:r>
            <a:r>
              <a:rPr lang="zh-CN" altLang="en-US" sz="3800" smtClean="0">
                <a:solidFill>
                  <a:schemeClr val="folHlink"/>
                </a:solidFill>
              </a:rPr>
              <a:t>答案</a:t>
            </a:r>
            <a:r>
              <a:rPr lang="en-US" altLang="zh-CN" sz="3800" smtClean="0">
                <a:solidFill>
                  <a:schemeClr val="folHlink"/>
                </a:solidFill>
              </a:rPr>
              <a:t>】</a:t>
            </a:r>
            <a:r>
              <a:rPr lang="en-US" altLang="zh-CN" sz="3800" smtClean="0"/>
              <a:t>C 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内容占位符 2"/>
          <p:cNvSpPr>
            <a:spLocks noGrp="1"/>
          </p:cNvSpPr>
          <p:nvPr>
            <p:ph idx="4294967295"/>
          </p:nvPr>
        </p:nvSpPr>
        <p:spPr>
          <a:xfrm>
            <a:off x="461963" y="390525"/>
            <a:ext cx="10972800" cy="5221288"/>
          </a:xfrm>
        </p:spPr>
        <p:txBody>
          <a:bodyPr/>
          <a:lstStyle/>
          <a:p>
            <a:r>
              <a:rPr lang="en-US" altLang="zh-CN" sz="3400" smtClean="0"/>
              <a:t>4</a:t>
            </a:r>
            <a:r>
              <a:rPr lang="zh-CN" altLang="en-US" sz="3400" smtClean="0"/>
              <a:t>．</a:t>
            </a:r>
            <a:r>
              <a:rPr lang="zh-CN" altLang="zh-CN" sz="3600" smtClean="0"/>
              <a:t>近代中国的两大历史任务是：（</a:t>
            </a:r>
            <a:r>
              <a:rPr lang="en-US" altLang="zh-CN" sz="3600" smtClean="0"/>
              <a:t>   </a:t>
            </a:r>
            <a:r>
              <a:rPr lang="zh-CN" altLang="zh-CN" sz="3600" smtClean="0"/>
              <a:t>）</a:t>
            </a:r>
          </a:p>
          <a:p>
            <a:r>
              <a:rPr lang="zh-CN" altLang="zh-CN" sz="3600" smtClean="0"/>
              <a:t>①推翻帝国主义和封建主义的统治，实现民族独立和人民解放</a:t>
            </a:r>
          </a:p>
          <a:p>
            <a:r>
              <a:rPr lang="zh-CN" altLang="zh-CN" sz="3600" smtClean="0"/>
              <a:t>②建立资本主义共和国</a:t>
            </a:r>
          </a:p>
          <a:p>
            <a:r>
              <a:rPr lang="zh-CN" altLang="zh-CN" sz="3600" smtClean="0"/>
              <a:t>③彻底改变贫穷落后的面貌，实现国家富强和人民富裕</a:t>
            </a:r>
          </a:p>
          <a:p>
            <a:r>
              <a:rPr lang="zh-CN" altLang="zh-CN" sz="3600" smtClean="0"/>
              <a:t>④建立社会主义国家</a:t>
            </a:r>
          </a:p>
          <a:p>
            <a:r>
              <a:rPr lang="en-US" altLang="zh-CN" sz="3600" smtClean="0"/>
              <a:t>A.①②	B.①③	C.②④	D.③④</a:t>
            </a:r>
            <a:endParaRPr lang="zh-CN" altLang="zh-CN" sz="3600" smtClean="0"/>
          </a:p>
          <a:p>
            <a:r>
              <a:rPr lang="en-US" altLang="zh-CN" smtClean="0">
                <a:solidFill>
                  <a:schemeClr val="folHlink"/>
                </a:solidFill>
              </a:rPr>
              <a:t>【</a:t>
            </a:r>
            <a:r>
              <a:rPr lang="zh-CN" altLang="en-US" smtClean="0">
                <a:solidFill>
                  <a:schemeClr val="folHlink"/>
                </a:solidFill>
              </a:rPr>
              <a:t>答案</a:t>
            </a:r>
            <a:r>
              <a:rPr lang="en-US" altLang="zh-CN" smtClean="0">
                <a:solidFill>
                  <a:schemeClr val="folHlink"/>
                </a:solidFill>
              </a:rPr>
              <a:t>】</a:t>
            </a:r>
            <a:r>
              <a:rPr lang="en-US" altLang="zh-CN" smtClean="0"/>
              <a:t>B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内容占位符 2"/>
          <p:cNvSpPr>
            <a:spLocks noGrp="1"/>
          </p:cNvSpPr>
          <p:nvPr>
            <p:ph idx="4294967295"/>
          </p:nvPr>
        </p:nvSpPr>
        <p:spPr>
          <a:xfrm>
            <a:off x="374650" y="331788"/>
            <a:ext cx="10972800" cy="5221287"/>
          </a:xfrm>
        </p:spPr>
        <p:txBody>
          <a:bodyPr/>
          <a:lstStyle/>
          <a:p>
            <a:r>
              <a:rPr lang="en-US" altLang="zh-CN" sz="4000" smtClean="0"/>
              <a:t>5</a:t>
            </a:r>
            <a:r>
              <a:rPr lang="zh-CN" altLang="zh-CN" sz="4000" smtClean="0"/>
              <a:t>．中国共产党成立之前，中国社会各阶级、各阶层对外国侵略者和本国封建统治者所进行的斗争，存在着两个根本性的弱点：（  ）</a:t>
            </a:r>
          </a:p>
          <a:p>
            <a:r>
              <a:rPr lang="zh-CN" altLang="zh-CN" sz="4000" smtClean="0"/>
              <a:t>①没有斗争精神，不具有革命性</a:t>
            </a:r>
          </a:p>
          <a:p>
            <a:r>
              <a:rPr lang="zh-CN" altLang="zh-CN" sz="4000" smtClean="0"/>
              <a:t>②不具有先进性</a:t>
            </a:r>
          </a:p>
          <a:p>
            <a:r>
              <a:rPr lang="zh-CN" altLang="zh-CN" sz="4000" smtClean="0"/>
              <a:t>③没有认清革命的目的和对象</a:t>
            </a:r>
          </a:p>
          <a:p>
            <a:r>
              <a:rPr lang="zh-CN" altLang="zh-CN" sz="4000" smtClean="0"/>
              <a:t>④没有广泛地发动人民群众特别是工农群众</a:t>
            </a:r>
          </a:p>
          <a:p>
            <a:r>
              <a:rPr lang="en-US" altLang="zh-CN" sz="4000" smtClean="0"/>
              <a:t>A.①②	B.③④	C.①③	D.②④</a:t>
            </a:r>
            <a:endParaRPr lang="zh-CN" altLang="zh-CN" sz="4000" smtClean="0"/>
          </a:p>
          <a:p>
            <a:r>
              <a:rPr lang="en-US" altLang="zh-CN" smtClean="0">
                <a:solidFill>
                  <a:schemeClr val="folHlink"/>
                </a:solidFill>
              </a:rPr>
              <a:t>【</a:t>
            </a:r>
            <a:r>
              <a:rPr lang="zh-CN" altLang="en-US" smtClean="0">
                <a:solidFill>
                  <a:schemeClr val="folHlink"/>
                </a:solidFill>
              </a:rPr>
              <a:t>答案</a:t>
            </a:r>
            <a:r>
              <a:rPr lang="en-US" altLang="zh-CN" smtClean="0">
                <a:solidFill>
                  <a:schemeClr val="folHlink"/>
                </a:solidFill>
              </a:rPr>
              <a:t>】</a:t>
            </a:r>
            <a:r>
              <a:rPr lang="en-US" altLang="zh-CN" smtClean="0"/>
              <a:t>B 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0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0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内容占位符 2"/>
          <p:cNvSpPr>
            <a:spLocks noGrp="1"/>
          </p:cNvSpPr>
          <p:nvPr>
            <p:ph idx="4294967295"/>
          </p:nvPr>
        </p:nvSpPr>
        <p:spPr>
          <a:xfrm>
            <a:off x="577850" y="650875"/>
            <a:ext cx="10972800" cy="5221288"/>
          </a:xfrm>
        </p:spPr>
        <p:txBody>
          <a:bodyPr/>
          <a:lstStyle/>
          <a:p>
            <a:r>
              <a:rPr lang="en-US" altLang="zh-CN" sz="3600" smtClean="0"/>
              <a:t>6</a:t>
            </a:r>
            <a:r>
              <a:rPr lang="zh-CN" altLang="zh-CN" sz="3600" smtClean="0"/>
              <a:t>．中国共产党的成功的外部条件是：（</a:t>
            </a:r>
            <a:r>
              <a:rPr lang="en-US" altLang="zh-CN" sz="3600" smtClean="0"/>
              <a:t>  </a:t>
            </a:r>
            <a:r>
              <a:rPr lang="zh-CN" altLang="zh-CN" sz="3600" smtClean="0"/>
              <a:t>）</a:t>
            </a:r>
          </a:p>
          <a:p>
            <a:r>
              <a:rPr lang="en-US" altLang="zh-CN" sz="3600" smtClean="0"/>
              <a:t>A. 1919</a:t>
            </a:r>
            <a:r>
              <a:rPr lang="zh-CN" altLang="zh-CN" sz="3600" smtClean="0"/>
              <a:t>年五四运动后，工人阶级成为反帝反封建的民主主义革命的领导力量</a:t>
            </a:r>
            <a:r>
              <a:rPr lang="en-US" altLang="zh-CN" sz="3600" smtClean="0"/>
              <a:t>    </a:t>
            </a:r>
            <a:endParaRPr lang="zh-CN" altLang="zh-CN" sz="3600" smtClean="0"/>
          </a:p>
          <a:p>
            <a:r>
              <a:rPr lang="en-US" altLang="zh-CN" sz="3600" smtClean="0"/>
              <a:t>B. </a:t>
            </a:r>
            <a:r>
              <a:rPr lang="zh-CN" altLang="zh-CN" sz="3600" smtClean="0"/>
              <a:t>中国共产党一经成立，就把实现共产主义作为党的最高理想和最终目标</a:t>
            </a:r>
            <a:r>
              <a:rPr lang="en-US" altLang="zh-CN" sz="3600" smtClean="0"/>
              <a:t>   </a:t>
            </a:r>
            <a:endParaRPr lang="zh-CN" altLang="zh-CN" sz="3600" smtClean="0"/>
          </a:p>
          <a:p>
            <a:r>
              <a:rPr lang="en-US" altLang="zh-CN" sz="3600" smtClean="0"/>
              <a:t>C. 1917</a:t>
            </a:r>
            <a:r>
              <a:rPr lang="zh-CN" altLang="zh-CN" sz="3600" smtClean="0"/>
              <a:t>年俄国十月革命一声炮响，给中国送来了马克思列宁主义</a:t>
            </a:r>
            <a:r>
              <a:rPr lang="en-US" altLang="zh-CN" sz="3600" smtClean="0"/>
              <a:t>    </a:t>
            </a:r>
            <a:endParaRPr lang="zh-CN" altLang="zh-CN" sz="3600" smtClean="0"/>
          </a:p>
          <a:p>
            <a:r>
              <a:rPr lang="en-US" altLang="zh-CN" sz="3600" smtClean="0"/>
              <a:t>D. </a:t>
            </a:r>
            <a:r>
              <a:rPr lang="zh-CN" altLang="zh-CN" sz="3600" smtClean="0"/>
              <a:t>中国共产党对“为什么革命，怎样革命”的根本问题给出了正确的答案</a:t>
            </a:r>
          </a:p>
          <a:p>
            <a:r>
              <a:rPr lang="en-US" altLang="zh-CN" smtClean="0">
                <a:solidFill>
                  <a:schemeClr val="folHlink"/>
                </a:solidFill>
              </a:rPr>
              <a:t>【</a:t>
            </a:r>
            <a:r>
              <a:rPr lang="zh-CN" altLang="en-US" smtClean="0">
                <a:solidFill>
                  <a:schemeClr val="folHlink"/>
                </a:solidFill>
              </a:rPr>
              <a:t>答案</a:t>
            </a:r>
            <a:r>
              <a:rPr lang="en-US" altLang="zh-CN" smtClean="0">
                <a:solidFill>
                  <a:schemeClr val="folHlink"/>
                </a:solidFill>
              </a:rPr>
              <a:t>】</a:t>
            </a:r>
            <a:r>
              <a:rPr lang="en-US" altLang="zh-CN" smtClean="0"/>
              <a:t>C 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文本框 3"/>
          <p:cNvSpPr txBox="1">
            <a:spLocks noChangeArrowheads="1"/>
          </p:cNvSpPr>
          <p:nvPr/>
        </p:nvSpPr>
        <p:spPr bwMode="auto">
          <a:xfrm>
            <a:off x="8715375" y="188913"/>
            <a:ext cx="3244850" cy="17399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人教版</a:t>
            </a: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高中思想政治</a:t>
            </a: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必修</a:t>
            </a:r>
            <a:r>
              <a:rPr lang="en-US" altLang="zh-CN" b="1" smtClean="0">
                <a:solidFill>
                  <a:schemeClr val="accent1"/>
                </a:solidFill>
              </a:rPr>
              <a:t>3</a:t>
            </a: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政治与法治</a:t>
            </a:r>
          </a:p>
          <a:p>
            <a:pPr algn="ctr"/>
            <a:r>
              <a:rPr lang="zh-CN" altLang="en-US" b="1" smtClean="0">
                <a:solidFill>
                  <a:schemeClr val="accent1"/>
                </a:solidFill>
              </a:rPr>
              <a:t>第一课 </a:t>
            </a:r>
          </a:p>
          <a:p>
            <a:pPr algn="ctr"/>
            <a:r>
              <a:rPr lang="zh-CN" altLang="zh-CN" b="1" smtClean="0">
                <a:solidFill>
                  <a:schemeClr val="accent1"/>
                </a:solidFill>
              </a:rPr>
              <a:t>历史和人民的选择</a:t>
            </a:r>
            <a:endParaRPr lang="en-US" altLang="zh-CN">
              <a:solidFill>
                <a:schemeClr val="accent1"/>
              </a:solidFill>
            </a:endParaRPr>
          </a:p>
        </p:txBody>
      </p:sp>
      <p:pic>
        <p:nvPicPr>
          <p:cNvPr id="39939" name="New picture" hidden="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44400" y="10325100"/>
            <a:ext cx="254000" cy="419100"/>
          </a:xfrm>
          <a:prstGeom prst="cube">
            <a:avLst/>
          </a:prstGeom>
        </p:spPr>
      </p:pic>
    </p:spTree>
  </p:cSld>
  <p:clrMapOvr>
    <a:masterClrMapping/>
  </p:clrMapOvr>
  <p:transition spd="slow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timgsa.baidu.com/timg?image&amp;quality=80&amp;size=b9999_10000&amp;sec=1580790009285&amp;di=ca211a0613bc1b3e40c79abc2424283c&amp;imgtype=0&amp;src=http%3A%2F%2Fwww.hainan.gov.cn%2Fhainan%2Fhngs%2F201905%2Fe6441b6a0938448281b60c79951311a5%2Fimages%2Fe200c623c9f7467daf0414583607e62e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0" y="581891"/>
            <a:ext cx="10543309" cy="6276109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0915896" y="2369128"/>
            <a:ext cx="615553" cy="193887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smtClean="0">
                <a:solidFill>
                  <a:schemeClr val="accent5"/>
                </a:solidFill>
              </a:rPr>
              <a:t>五四运动</a:t>
            </a:r>
            <a:endParaRPr lang="zh-CN" altLang="en-US" sz="2800" b="1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2" name="Picture 4" descr="https://timgsa.baidu.com/timg?image&amp;quality=80&amp;size=b9999_10000&amp;sec=1580790312035&amp;di=dbb74129fa0429e2f6226b84ad308c0b&amp;imgtype=0&amp;src=http%3A%2F%2F5b0988e595225.cdn.sohucs.com%2Fq_70%2Cc_zoom%2Cw_640%2Fimages%2F20180707%2Fec01d62e2b01405d9de5b16016ad90e2.jpe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0" y="744682"/>
            <a:ext cx="9490364" cy="630219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0749642" y="1593273"/>
            <a:ext cx="615553" cy="28394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smtClean="0">
                <a:solidFill>
                  <a:schemeClr val="accent5"/>
                </a:solidFill>
              </a:rPr>
              <a:t>中国共产党成立</a:t>
            </a:r>
            <a:endParaRPr lang="zh-CN" altLang="en-US" sz="2800" b="1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http://photocdn.sohu.com/20110627/Img311824597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-1" y="556634"/>
            <a:ext cx="11103723" cy="6301366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145560" y="581890"/>
            <a:ext cx="1046440" cy="601287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smtClean="0">
                <a:solidFill>
                  <a:schemeClr val="accent5"/>
                </a:solidFill>
              </a:rPr>
              <a:t>淮海战役的胜利是靠百万小推车推出来的</a:t>
            </a:r>
            <a:endParaRPr lang="zh-CN" altLang="en-US" sz="2800" b="1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5b0988e595225.cdn.sohucs.com/images/20171002/9b1a55bbcd1347e3b7da6d203e424bc9.jpe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0" y="561974"/>
            <a:ext cx="11249025" cy="6296026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453336" y="1454727"/>
            <a:ext cx="738664" cy="3255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600" b="1" smtClean="0">
                <a:solidFill>
                  <a:schemeClr val="accent5"/>
                </a:solidFill>
              </a:rPr>
              <a:t>新中国成立</a:t>
            </a:r>
            <a:endParaRPr lang="zh-CN" altLang="en-US" sz="3600" b="1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565583"/>
            <a:ext cx="11208327" cy="1143000"/>
          </a:xfrm>
        </p:spPr>
        <p:txBody>
          <a:bodyPr/>
          <a:lstStyle/>
          <a:p>
            <a:r>
              <a:rPr lang="zh-CN" altLang="zh-CN" sz="4800" b="1" smtClean="0"/>
              <a:t>一．近代中国的基本国情和主要矛盾</a:t>
            </a:r>
            <a:r>
              <a:rPr lang="zh-CN" altLang="zh-CN" smtClean="0"/>
              <a:t/>
            </a:r>
            <a:br>
              <a:rPr lang="zh-CN" altLang="zh-CN" smtClean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3200" b="1" smtClean="0">
                <a:solidFill>
                  <a:schemeClr val="tx2"/>
                </a:solidFill>
              </a:rPr>
              <a:t>探究与分享二</a:t>
            </a:r>
          </a:p>
          <a:p>
            <a:r>
              <a:rPr lang="en-US" altLang="zh-CN" sz="3200" b="1" smtClean="0">
                <a:solidFill>
                  <a:schemeClr val="tx2"/>
                </a:solidFill>
              </a:rPr>
              <a:t>1939</a:t>
            </a:r>
            <a:r>
              <a:rPr lang="zh-CN" altLang="zh-CN" sz="3200" b="1" smtClean="0">
                <a:solidFill>
                  <a:schemeClr val="tx2"/>
                </a:solidFill>
              </a:rPr>
              <a:t>年，毛泽东在《中国革命和中国共产党》中指出：</a:t>
            </a:r>
            <a:r>
              <a:rPr lang="en-US" altLang="zh-CN" sz="3200" b="1" smtClean="0">
                <a:solidFill>
                  <a:schemeClr val="tx2"/>
                </a:solidFill>
              </a:rPr>
              <a:t>“</a:t>
            </a:r>
            <a:r>
              <a:rPr lang="zh-CN" altLang="zh-CN" sz="3200" b="1" smtClean="0">
                <a:solidFill>
                  <a:schemeClr val="tx2"/>
                </a:solidFill>
              </a:rPr>
              <a:t>中国现时的社会，是一个殖民地、半殖民地、半封建性质的社会。只有认清中国社会的性质，才能认清中国革命的对象、中国革命的任务、中国革命的动力、中国革命的性质、中国革命的前途和转变。所以，认清中国社会的性质，就是说，认清中国的国情，乃是认清一切革命问题的基本的根据。”</a:t>
            </a:r>
          </a:p>
          <a:p>
            <a:r>
              <a:rPr lang="zh-CN" altLang="zh-CN" sz="3200" b="1" smtClean="0">
                <a:solidFill>
                  <a:schemeClr val="tx2"/>
                </a:solidFill>
              </a:rPr>
              <a:t>结合上述论断，谈谈把握近代中国基本国情的重要性。</a:t>
            </a:r>
          </a:p>
          <a:p>
            <a:endParaRPr lang="zh-CN" altLang="en-US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8"/>
          <p:cNvGrpSpPr/>
          <p:nvPr/>
        </p:nvGrpSpPr>
        <p:grpSpPr>
          <a:xfrm>
            <a:off x="0" y="-22123"/>
            <a:ext cx="12192000" cy="6902246"/>
            <a:chOff x="0" y="-22123"/>
            <a:chExt cx="9144000" cy="6902246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 bwMode="auto">
            <a:xfrm>
              <a:off x="0" y="-22123"/>
              <a:ext cx="9144000" cy="69022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0" y="116632"/>
              <a:ext cx="9144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smtClean="0">
                  <a:latin typeface="黑体" panose="02010609060101010101" pitchFamily="49" charset="-122"/>
                  <a:ea typeface="黑体" panose="02010609060101010101" pitchFamily="49" charset="-122"/>
                </a:rPr>
                <a:t>近代中国的基本国情和主要矛盾</a:t>
              </a:r>
              <a:endParaRPr lang="zh-CN" altLang="en-US" sz="32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" name="组合 27"/>
          <p:cNvGrpSpPr/>
          <p:nvPr/>
        </p:nvGrpSpPr>
        <p:grpSpPr>
          <a:xfrm>
            <a:off x="0" y="3122967"/>
            <a:ext cx="12192000" cy="396043"/>
            <a:chOff x="0" y="3122966"/>
            <a:chExt cx="9144000" cy="396043"/>
          </a:xfrm>
        </p:grpSpPr>
        <p:sp>
          <p:nvSpPr>
            <p:cNvPr id="5" name="燕尾形箭头 4"/>
            <p:cNvSpPr/>
            <p:nvPr/>
          </p:nvSpPr>
          <p:spPr>
            <a:xfrm>
              <a:off x="0" y="3212976"/>
              <a:ext cx="9144000" cy="216024"/>
            </a:xfrm>
            <a:prstGeom prst="notch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摘录 5"/>
            <p:cNvSpPr/>
            <p:nvPr/>
          </p:nvSpPr>
          <p:spPr>
            <a:xfrm>
              <a:off x="755576" y="3122966"/>
              <a:ext cx="144016" cy="180020"/>
            </a:xfrm>
            <a:prstGeom prst="flowChartExtra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流程图: 合并 7"/>
            <p:cNvSpPr/>
            <p:nvPr/>
          </p:nvSpPr>
          <p:spPr>
            <a:xfrm>
              <a:off x="2339752" y="3302986"/>
              <a:ext cx="144016" cy="216023"/>
            </a:xfrm>
            <a:prstGeom prst="flowChartMerg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流程图: 摘录 9"/>
            <p:cNvSpPr/>
            <p:nvPr/>
          </p:nvSpPr>
          <p:spPr>
            <a:xfrm>
              <a:off x="4211960" y="3140968"/>
              <a:ext cx="144016" cy="180020"/>
            </a:xfrm>
            <a:prstGeom prst="flowChartExtra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合并 10"/>
            <p:cNvSpPr/>
            <p:nvPr/>
          </p:nvSpPr>
          <p:spPr>
            <a:xfrm>
              <a:off x="6156176" y="3302985"/>
              <a:ext cx="144016" cy="216023"/>
            </a:xfrm>
            <a:prstGeom prst="flowChartMerg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摘录 11"/>
            <p:cNvSpPr/>
            <p:nvPr/>
          </p:nvSpPr>
          <p:spPr>
            <a:xfrm>
              <a:off x="8028384" y="3203358"/>
              <a:ext cx="144016" cy="180020"/>
            </a:xfrm>
            <a:prstGeom prst="flowChartExtra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流程图: 过程 8"/>
          <p:cNvSpPr/>
          <p:nvPr/>
        </p:nvSpPr>
        <p:spPr>
          <a:xfrm>
            <a:off x="431371" y="2792279"/>
            <a:ext cx="1728192" cy="342038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28972" y="2763243"/>
            <a:ext cx="2112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mtClean="0">
                <a:solidFill>
                  <a:srgbClr val="FF0000"/>
                </a:solidFill>
              </a:rPr>
              <a:t>17</a:t>
            </a:r>
            <a:r>
              <a:rPr lang="zh-CN" altLang="en-US" sz="2000" b="1" smtClean="0">
                <a:solidFill>
                  <a:srgbClr val="FF0000"/>
                </a:solidFill>
              </a:rPr>
              <a:t>世纪中叶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4" name="流程图: 过程 13"/>
          <p:cNvSpPr/>
          <p:nvPr/>
        </p:nvSpPr>
        <p:spPr>
          <a:xfrm>
            <a:off x="2636422" y="3573016"/>
            <a:ext cx="1158516" cy="360040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559659" y="3573016"/>
            <a:ext cx="1443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mtClean="0">
                <a:solidFill>
                  <a:srgbClr val="FF0000"/>
                </a:solidFill>
              </a:rPr>
              <a:t>1840</a:t>
            </a:r>
            <a:r>
              <a:rPr lang="zh-CN" altLang="en-US" sz="2000" b="1" smtClean="0">
                <a:solidFill>
                  <a:srgbClr val="FF0000"/>
                </a:solidFill>
              </a:rPr>
              <a:t>年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6" name="流程图: 过程 15"/>
          <p:cNvSpPr/>
          <p:nvPr/>
        </p:nvSpPr>
        <p:spPr>
          <a:xfrm>
            <a:off x="5183899" y="2705818"/>
            <a:ext cx="1056117" cy="363143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130728" y="2705817"/>
            <a:ext cx="1349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mtClean="0">
                <a:solidFill>
                  <a:srgbClr val="FF0000"/>
                </a:solidFill>
              </a:rPr>
              <a:t>1860</a:t>
            </a:r>
            <a:r>
              <a:rPr lang="zh-CN" altLang="en-US" sz="2000" b="1" smtClean="0">
                <a:solidFill>
                  <a:srgbClr val="FF0000"/>
                </a:solidFill>
              </a:rPr>
              <a:t>年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7" name="流程图: 过程 16"/>
          <p:cNvSpPr/>
          <p:nvPr/>
        </p:nvSpPr>
        <p:spPr>
          <a:xfrm>
            <a:off x="7632171" y="3573016"/>
            <a:ext cx="1056117" cy="400110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7533577" y="3573016"/>
            <a:ext cx="1349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mtClean="0">
                <a:solidFill>
                  <a:srgbClr val="FF0000"/>
                </a:solidFill>
              </a:rPr>
              <a:t>1894</a:t>
            </a:r>
            <a:r>
              <a:rPr lang="zh-CN" altLang="en-US" sz="2000" b="1" smtClean="0">
                <a:solidFill>
                  <a:srgbClr val="FF0000"/>
                </a:solidFill>
              </a:rPr>
              <a:t>年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9" name="流程图: 过程 18"/>
          <p:cNvSpPr/>
          <p:nvPr/>
        </p:nvSpPr>
        <p:spPr>
          <a:xfrm>
            <a:off x="10272464" y="2745242"/>
            <a:ext cx="1056117" cy="377725"/>
          </a:xfrm>
          <a:prstGeom prst="flowChartProcess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0221876" y="2722856"/>
            <a:ext cx="1349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mtClean="0">
                <a:solidFill>
                  <a:srgbClr val="FF0000"/>
                </a:solidFill>
              </a:rPr>
              <a:t>1900</a:t>
            </a:r>
            <a:r>
              <a:rPr lang="zh-CN" altLang="en-US" sz="2000" b="1" smtClean="0">
                <a:solidFill>
                  <a:srgbClr val="FF0000"/>
                </a:solidFill>
              </a:rPr>
              <a:t>年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174745" y="1392505"/>
            <a:ext cx="3119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mtClean="0"/>
              <a:t>    资产阶级革命</a:t>
            </a:r>
            <a:endParaRPr lang="en-US" altLang="zh-CN" sz="2000" b="1" smtClean="0"/>
          </a:p>
          <a:p>
            <a:r>
              <a:rPr lang="zh-CN" altLang="en-US" sz="2000" b="1" smtClean="0"/>
              <a:t>（资本主义制度）；</a:t>
            </a:r>
            <a:endParaRPr lang="en-US" altLang="zh-CN" sz="2000" b="1" smtClean="0"/>
          </a:p>
          <a:p>
            <a:r>
              <a:rPr lang="zh-CN" altLang="en-US" sz="2000" b="1" smtClean="0"/>
              <a:t>         工业革命</a:t>
            </a:r>
            <a:endParaRPr lang="en-US" altLang="zh-CN" sz="2000" b="1" smtClean="0"/>
          </a:p>
          <a:p>
            <a:r>
              <a:rPr lang="zh-CN" altLang="en-US" sz="2000" b="1" smtClean="0"/>
              <a:t>（机器化大生产）</a:t>
            </a:r>
            <a:endParaRPr lang="zh-CN" altLang="en-US" sz="2000" b="1"/>
          </a:p>
        </p:txBody>
      </p:sp>
      <p:sp>
        <p:nvSpPr>
          <p:cNvPr id="24" name="TextBox 23"/>
          <p:cNvSpPr txBox="1"/>
          <p:nvPr/>
        </p:nvSpPr>
        <p:spPr>
          <a:xfrm>
            <a:off x="1374480" y="3933057"/>
            <a:ext cx="38640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mtClean="0"/>
              <a:t>           鸦片战争</a:t>
            </a:r>
            <a:endParaRPr lang="en-US" altLang="zh-CN" sz="2000" b="1" smtClean="0"/>
          </a:p>
          <a:p>
            <a:r>
              <a:rPr lang="en-US" altLang="zh-CN" sz="2000" b="1" smtClean="0"/>
              <a:t>        《</a:t>
            </a:r>
            <a:r>
              <a:rPr lang="zh-CN" altLang="en-US" sz="2000" b="1" smtClean="0"/>
              <a:t>南京条约</a:t>
            </a:r>
            <a:r>
              <a:rPr lang="en-US" altLang="zh-CN" sz="2000" b="1" smtClean="0"/>
              <a:t>》</a:t>
            </a:r>
          </a:p>
          <a:p>
            <a:r>
              <a:rPr lang="zh-CN" altLang="en-US" sz="2000" b="1"/>
              <a:t>开始</a:t>
            </a:r>
            <a:r>
              <a:rPr lang="zh-CN" altLang="en-US" sz="2000" b="1" smtClean="0"/>
              <a:t>沦为“双半”社会</a:t>
            </a:r>
            <a:endParaRPr lang="zh-CN" altLang="en-US" sz="2000" b="1"/>
          </a:p>
        </p:txBody>
      </p:sp>
      <p:sp>
        <p:nvSpPr>
          <p:cNvPr id="25" name="TextBox 24"/>
          <p:cNvSpPr txBox="1"/>
          <p:nvPr/>
        </p:nvSpPr>
        <p:spPr>
          <a:xfrm>
            <a:off x="3599723" y="1690155"/>
            <a:ext cx="47045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mtClean="0"/>
              <a:t>       第二次鸦片战争</a:t>
            </a:r>
            <a:endParaRPr lang="en-US" altLang="zh-CN" sz="2000" b="1" smtClean="0"/>
          </a:p>
          <a:p>
            <a:r>
              <a:rPr lang="en-US" altLang="zh-CN" sz="2000" b="1" smtClean="0"/>
              <a:t>《</a:t>
            </a:r>
            <a:r>
              <a:rPr lang="zh-CN" altLang="en-US" sz="2000" b="1" smtClean="0"/>
              <a:t>天津条约</a:t>
            </a:r>
            <a:r>
              <a:rPr lang="en-US" altLang="zh-CN" sz="2000" b="1" smtClean="0"/>
              <a:t>》《</a:t>
            </a:r>
            <a:r>
              <a:rPr lang="zh-CN" altLang="en-US" sz="2000" b="1"/>
              <a:t>北</a:t>
            </a:r>
            <a:r>
              <a:rPr lang="zh-CN" altLang="en-US" sz="2000" b="1" smtClean="0"/>
              <a:t>京条约</a:t>
            </a:r>
            <a:r>
              <a:rPr lang="en-US" altLang="zh-CN" sz="2000" b="1" smtClean="0"/>
              <a:t>》</a:t>
            </a:r>
            <a:r>
              <a:rPr lang="zh-CN" altLang="en-US" sz="2000" b="1" smtClean="0"/>
              <a:t>等</a:t>
            </a:r>
            <a:endParaRPr lang="en-US" altLang="zh-CN" sz="2000" b="1" smtClean="0"/>
          </a:p>
          <a:p>
            <a:r>
              <a:rPr lang="zh-CN" altLang="en-US" sz="2000" b="1" smtClean="0"/>
              <a:t>“双半”程度进一步加深</a:t>
            </a:r>
            <a:endParaRPr lang="zh-CN" altLang="en-US" sz="2000" b="1"/>
          </a:p>
        </p:txBody>
      </p:sp>
      <p:sp>
        <p:nvSpPr>
          <p:cNvPr id="26" name="TextBox 25"/>
          <p:cNvSpPr txBox="1"/>
          <p:nvPr/>
        </p:nvSpPr>
        <p:spPr>
          <a:xfrm>
            <a:off x="6336027" y="3973126"/>
            <a:ext cx="47045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mtClean="0"/>
              <a:t>          甲午中日战争</a:t>
            </a:r>
            <a:endParaRPr lang="en-US" altLang="zh-CN" sz="2000" b="1" smtClean="0"/>
          </a:p>
          <a:p>
            <a:r>
              <a:rPr lang="en-US" altLang="zh-CN" sz="2000" b="1" smtClean="0"/>
              <a:t>          《</a:t>
            </a:r>
            <a:r>
              <a:rPr lang="zh-CN" altLang="en-US" sz="2000" b="1" smtClean="0"/>
              <a:t>马关条约</a:t>
            </a:r>
            <a:r>
              <a:rPr lang="en-US" altLang="zh-CN" sz="2000" b="1" smtClean="0"/>
              <a:t>》</a:t>
            </a:r>
          </a:p>
          <a:p>
            <a:r>
              <a:rPr lang="zh-CN" altLang="en-US" sz="2000" b="1" smtClean="0"/>
              <a:t>大大加深了“双半”程度</a:t>
            </a:r>
            <a:endParaRPr lang="zh-CN" altLang="en-US" sz="2000" b="1"/>
          </a:p>
        </p:txBody>
      </p:sp>
      <p:sp>
        <p:nvSpPr>
          <p:cNvPr id="27" name="TextBox 26"/>
          <p:cNvSpPr txBox="1"/>
          <p:nvPr/>
        </p:nvSpPr>
        <p:spPr>
          <a:xfrm>
            <a:off x="8688288" y="1546391"/>
            <a:ext cx="4176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mtClean="0"/>
              <a:t>     八国联军侵华战争</a:t>
            </a:r>
            <a:endParaRPr lang="en-US" altLang="zh-CN" sz="2000" b="1" smtClean="0"/>
          </a:p>
          <a:p>
            <a:r>
              <a:rPr lang="en-US" altLang="zh-CN" sz="2000" b="1" smtClean="0"/>
              <a:t>          《</a:t>
            </a:r>
            <a:r>
              <a:rPr lang="zh-CN" altLang="en-US" sz="2000" b="1"/>
              <a:t>辛丑</a:t>
            </a:r>
            <a:r>
              <a:rPr lang="zh-CN" altLang="en-US" sz="2000" b="1" smtClean="0"/>
              <a:t>条约</a:t>
            </a:r>
            <a:r>
              <a:rPr lang="en-US" altLang="zh-CN" sz="2000" b="1" smtClean="0"/>
              <a:t>》</a:t>
            </a:r>
          </a:p>
          <a:p>
            <a:r>
              <a:rPr lang="zh-CN" altLang="en-US" sz="2000" b="1" smtClean="0"/>
              <a:t>彻底沦为“双半”社会</a:t>
            </a:r>
            <a:endParaRPr lang="zh-CN" altLang="en-US" sz="2000" b="1"/>
          </a:p>
        </p:txBody>
      </p:sp>
      <p:sp>
        <p:nvSpPr>
          <p:cNvPr id="23" name="TextBox 22"/>
          <p:cNvSpPr txBox="1"/>
          <p:nvPr/>
        </p:nvSpPr>
        <p:spPr>
          <a:xfrm>
            <a:off x="0" y="5085185"/>
            <a:ext cx="12192000" cy="120032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600" b="1" smtClean="0"/>
              <a:t>1.</a:t>
            </a:r>
            <a:r>
              <a:rPr lang="zh-CN" altLang="zh-CN" sz="3600" b="1" smtClean="0"/>
              <a:t>半殖民地半封建社会是近代中国的基本国情，也是认识和解决近代中国一切社会问题的基本依据。</a:t>
            </a:r>
            <a:endParaRPr lang="zh-CN" altLang="zh-CN" sz="3600" b="1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4" grpId="0"/>
      <p:bldP spid="25" grpId="0"/>
      <p:bldP spid="26" grpId="0"/>
      <p:bldP spid="27" grpId="0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7101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80568" y="188641"/>
            <a:ext cx="1344149" cy="830997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黑体" panose="02010609060101010101" pitchFamily="49" charset="-122"/>
                <a:ea typeface="黑体" panose="02010609060101010101" pitchFamily="49" charset="-122"/>
              </a:rPr>
              <a:t>名词点击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59830" y="373305"/>
            <a:ext cx="4512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mtClean="0"/>
              <a:t>半殖民地       半封建</a:t>
            </a:r>
            <a:endParaRPr lang="zh-CN" altLang="en-US" sz="2800" b="1"/>
          </a:p>
        </p:txBody>
      </p:sp>
      <p:sp>
        <p:nvSpPr>
          <p:cNvPr id="6" name="TextBox 5"/>
          <p:cNvSpPr txBox="1"/>
          <p:nvPr/>
        </p:nvSpPr>
        <p:spPr>
          <a:xfrm>
            <a:off x="0" y="1772816"/>
            <a:ext cx="12192000" cy="120032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smtClean="0"/>
              <a:t>半殖民地：形式上是独立自主的国家，实际上政治、经济、外交、军事等方面都受到外国殖民主义的控制。</a:t>
            </a:r>
            <a:endParaRPr lang="zh-CN" altLang="en-US" sz="2400" b="1"/>
          </a:p>
        </p:txBody>
      </p:sp>
      <p:sp>
        <p:nvSpPr>
          <p:cNvPr id="8" name="TextBox 7"/>
          <p:cNvSpPr txBox="1"/>
          <p:nvPr/>
        </p:nvSpPr>
        <p:spPr>
          <a:xfrm>
            <a:off x="0" y="3528785"/>
            <a:ext cx="12192000" cy="120032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smtClean="0"/>
              <a:t>半封建：形式上仍是封建统治和自然经济占主导地位，实际上社会已逐渐近代化，资本主义经济、政治、文化等因素在不断发展。</a:t>
            </a:r>
            <a:endParaRPr lang="zh-CN" altLang="en-US" sz="2400" b="1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20.05.14"/>
  <p:tag name="AS_TITLE" val="Aspose.Slides for .NET 4.0 Client Profile"/>
  <p:tag name="AS_VERSION" val="20.5"/>
  <p:tag name="ISPRING_PRESENTATION_TITLE" val="毕业活动策划"/>
  <p:tag name="KSO_WM_DOC_GUID" val="{42bd8650-b790-4050-be52-eb8cba04ccd4}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2840</Words>
  <Application>Microsoft Office PowerPoint</Application>
  <PresentationFormat>自定义</PresentationFormat>
  <Paragraphs>113</Paragraphs>
  <Slides>27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28" baseType="lpstr">
      <vt:lpstr>1_Office 主题</vt:lpstr>
      <vt:lpstr>幻灯片 1</vt:lpstr>
      <vt:lpstr>幻灯片 2</vt:lpstr>
      <vt:lpstr>幻灯片 3</vt:lpstr>
      <vt:lpstr>幻灯片 4</vt:lpstr>
      <vt:lpstr>幻灯片 5</vt:lpstr>
      <vt:lpstr>幻灯片 6</vt:lpstr>
      <vt:lpstr>一．近代中国的基本国情和主要矛盾 </vt:lpstr>
      <vt:lpstr>幻灯片 8</vt:lpstr>
      <vt:lpstr>幻灯片 9</vt:lpstr>
      <vt:lpstr>幻灯片 10</vt:lpstr>
      <vt:lpstr>幻灯片 11</vt:lpstr>
      <vt:lpstr>二．各种政治力量解决中国问题的方案</vt:lpstr>
      <vt:lpstr>幻灯片 13</vt:lpstr>
      <vt:lpstr>幻灯片 14</vt:lpstr>
      <vt:lpstr>幻灯片 15</vt:lpstr>
      <vt:lpstr>三．没有共产党就没有新中国</vt:lpstr>
      <vt:lpstr>幻灯片 17</vt:lpstr>
      <vt:lpstr>幻灯片 18</vt:lpstr>
      <vt:lpstr>幻灯片 19</vt:lpstr>
      <vt:lpstr>幻灯片 20</vt:lpstr>
      <vt:lpstr>课堂训练 </vt:lpstr>
      <vt:lpstr>幻灯片 22</vt:lpstr>
      <vt:lpstr>幻灯片 23</vt:lpstr>
      <vt:lpstr>幻灯片 24</vt:lpstr>
      <vt:lpstr>幻灯片 25</vt:lpstr>
      <vt:lpstr>幻灯片 26</vt:lpstr>
      <vt:lpstr>幻灯片 27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125</cp:revision>
  <dcterms:created xsi:type="dcterms:W3CDTF">2019-01-12T04:39:00Z</dcterms:created>
  <dcterms:modified xsi:type="dcterms:W3CDTF">2021-03-15T22:53:24Z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